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46" r:id="rId2"/>
    <p:sldId id="347" r:id="rId3"/>
    <p:sldId id="260" r:id="rId4"/>
    <p:sldId id="348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0"/>
    <p:restoredTop sz="94688"/>
  </p:normalViewPr>
  <p:slideViewPr>
    <p:cSldViewPr snapToGrid="0" snapToObjects="1" showGuides="1">
      <p:cViewPr varScale="1">
        <p:scale>
          <a:sx n="113" d="100"/>
          <a:sy n="113" d="100"/>
        </p:scale>
        <p:origin x="192" y="4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5A2CAD-8DD5-3A4C-96BF-41F0641A4C8D}" type="datetimeFigureOut">
              <a:rPr lang="en-US" smtClean="0"/>
              <a:t>1/8/20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1ACD98-698D-8444-B63C-EDE983884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0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E4AF4-8E0A-784C-A1D2-722E6CD105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91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E4AF4-8E0A-784C-A1D2-722E6CD105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11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CE657-3A74-FE4C-AAEA-204F8EB74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964CB1-1562-684C-A91C-E90B82B5D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E7714-26A1-1747-8E05-CF2BC7489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29FAA-ECBF-2348-B567-A0A0BA48C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DF2C0-C264-3E47-929A-0CAB8564B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749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1A49E-7711-D641-8529-B6370FD3F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F40085-95EB-1B47-84F3-96D41D437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43914-16D6-6E4E-A2DD-DC545EDBD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468F8-A2F0-3E42-A7DE-258F73997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325FE-1871-A547-8993-EE3D27180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450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41E031-215F-9D4C-B86E-2ADDF6898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0B5C8-CCF7-EC40-9BDC-BE5527E67B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BBA2E-325D-994D-B9F2-7FFC3290C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21B38-13DD-4346-9666-0D901433A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17D63-F0B5-584D-A948-B913F2F7B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70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7849A-2ABF-7841-BA00-4AA4194D7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2FE58-5A76-204C-B605-C8BB7E219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E16E1-28C9-EB42-A297-1CBC9978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08581-C05F-D540-84E6-83BF10C42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B3EE8-A008-944B-A3B6-77312C4B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68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70520-7D6A-924B-B2E2-5445428DC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F3EDCA-F43A-BB48-BDD4-7E794A788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5A409-E6C5-1A48-8BB6-3E8BAEAC7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93CBD-7CD1-5248-9656-884643E5F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12B27-EBEB-824B-9984-0E036A3F6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92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E1F97-C282-E748-99CC-0769A655F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5DB-7A6C-B14C-9287-8E482C7D4B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CB32ED-A23E-6D4B-BEA0-958E778E8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01ADA8-EEFD-C84A-9CD8-2D8825305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7548F-6181-8640-A75E-4F17D525A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D4254-4B8E-5E4D-BD53-0E316EF8E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675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98397-7E80-A148-BE27-77AF2A3BC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E6945-F013-774D-B648-3B125F71C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5ED74-DA12-1749-9C52-FE6480B71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3CDC89-AC13-EE48-9BA1-F3907FEF64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6F1B3B-B81F-6248-81F5-DADAB9A9BF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67B4A5-0636-1748-9B53-FA9B20BD6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2EDE8D-CEC2-3745-89F3-03631C5B8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53798C-0BDB-6844-9837-3DDCFA7D6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43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AFDFD-1B98-5149-918A-F7F5C4730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673A24-8718-F840-AE72-D3853858A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9D63B2-1514-B240-9345-874B8FFBC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B012D3-8380-7B47-A585-349F8FF96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59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B8ED3B-AABC-DD40-B7CC-4935CE098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0D04E3-E1ED-F44D-8C61-861624D17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90660-6229-634A-90AA-20FD0515C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94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59A0D-545E-DB45-8013-A88B83293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D1EA2-3996-7643-9C22-791571CF7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4D4C1C-7AB8-8945-8DB4-561B4F763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D63F1D-9D5A-ED4D-B93F-DDB158954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7A851E-FB05-0449-8968-2375FAD2C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E459D1-DF21-D847-8C94-4544EC784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015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A63CD-5971-B146-871B-6E619DC9B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F0E2BE-987C-F048-B6E8-46B834E647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EE4C-A189-F246-A982-59ACFB3644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95689-CAA4-874E-921F-749E8E68B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9D54C-91F5-2346-8451-6D237E388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930F0-73C6-5F43-9219-8CA3CB6D1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03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E4B29F-E638-4741-ACC5-489B5F330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D15F3-71CF-C441-9594-125D0485C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8A3AD-786A-4D4A-930C-6B437F1747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A4706-8139-AF4C-86D1-34F8925E5226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8A9F6-340E-3D44-AAC7-DF7DC15E35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8D40A-371C-A049-A287-B6EE883E3B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FC78E-0A7A-CF49-8347-F21AEB36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8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3229BB24-0F4B-DB4D-B16D-858DF7368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5" y="-270483"/>
            <a:ext cx="10515600" cy="1325563"/>
          </a:xfrm>
        </p:spPr>
        <p:txBody>
          <a:bodyPr/>
          <a:lstStyle/>
          <a:p>
            <a:r>
              <a:rPr lang="en-US" dirty="0"/>
              <a:t>Patient P342 – SRSF2 mutant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AAE37E-0465-C941-B487-F33BF99C8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544" y="152400"/>
            <a:ext cx="4991100" cy="655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D862E5-8F71-4B41-9AA5-9226B7ACF4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758"/>
          <a:stretch/>
        </p:blipFill>
        <p:spPr>
          <a:xfrm>
            <a:off x="614330" y="651566"/>
            <a:ext cx="4817068" cy="51113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B431BE-6B1F-ED44-81C5-3584C6FADD3C}"/>
              </a:ext>
            </a:extLst>
          </p:cNvPr>
          <p:cNvSpPr txBox="1"/>
          <p:nvPr/>
        </p:nvSpPr>
        <p:spPr>
          <a:xfrm>
            <a:off x="614329" y="5657671"/>
            <a:ext cx="64062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Lots of </a:t>
            </a:r>
            <a:r>
              <a:rPr lang="en-US" sz="2400" b="1" dirty="0"/>
              <a:t>clonal heterogeneity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Mutations in </a:t>
            </a:r>
            <a:r>
              <a:rPr lang="en-US" sz="2400" b="1" dirty="0"/>
              <a:t>SRSF2, CEBPA, KLF7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E5FBB6-E482-F645-A7C9-9B2BF2B284FF}"/>
              </a:ext>
            </a:extLst>
          </p:cNvPr>
          <p:cNvSpPr txBox="1"/>
          <p:nvPr/>
        </p:nvSpPr>
        <p:spPr>
          <a:xfrm>
            <a:off x="5599413" y="683103"/>
            <a:ext cx="1884435" cy="24216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5000" b="1" dirty="0">
                <a:ln>
                  <a:solidFill>
                    <a:schemeClr val="tx1"/>
                  </a:solidFill>
                </a:ln>
                <a:solidFill>
                  <a:srgbClr val="D63026"/>
                </a:solidFill>
              </a:rPr>
              <a:t>⦁</a:t>
            </a:r>
            <a:r>
              <a:rPr lang="en-US" sz="5000" b="1" dirty="0">
                <a:solidFill>
                  <a:srgbClr val="D63026"/>
                </a:solidFill>
              </a:rPr>
              <a:t> </a:t>
            </a:r>
            <a:r>
              <a:rPr lang="en-US" sz="3600" b="1" baseline="30000" dirty="0"/>
              <a:t>Mutant</a:t>
            </a:r>
          </a:p>
          <a:p>
            <a:r>
              <a:rPr lang="en-US" sz="5000" b="1" dirty="0">
                <a:ln>
                  <a:solidFill>
                    <a:schemeClr val="tx1"/>
                  </a:solidFill>
                </a:ln>
                <a:solidFill>
                  <a:srgbClr val="4575B4"/>
                </a:solidFill>
              </a:rPr>
              <a:t>⦁</a:t>
            </a:r>
            <a:r>
              <a:rPr lang="en-US" sz="5000" b="1" dirty="0">
                <a:solidFill>
                  <a:srgbClr val="0F248A"/>
                </a:solidFill>
              </a:rPr>
              <a:t> </a:t>
            </a:r>
            <a:r>
              <a:rPr lang="en-US" sz="3600" b="1" baseline="30000" dirty="0"/>
              <a:t>Reference</a:t>
            </a:r>
          </a:p>
          <a:p>
            <a:r>
              <a:rPr lang="en-US" sz="5000" b="1" dirty="0">
                <a:ln>
                  <a:solidFill>
                    <a:schemeClr val="tx1"/>
                  </a:solidFill>
                </a:ln>
                <a:solidFill>
                  <a:srgbClr val="FDFEBE"/>
                </a:solidFill>
              </a:rPr>
              <a:t>⦁</a:t>
            </a:r>
            <a:r>
              <a:rPr lang="en-US" sz="5000" b="1" dirty="0">
                <a:solidFill>
                  <a:srgbClr val="BEBEBE"/>
                </a:solidFill>
              </a:rPr>
              <a:t> </a:t>
            </a:r>
            <a:r>
              <a:rPr lang="en-US" sz="3600" b="1" baseline="30000" dirty="0"/>
              <a:t>Dropout</a:t>
            </a:r>
          </a:p>
        </p:txBody>
      </p:sp>
    </p:spTree>
    <p:extLst>
      <p:ext uri="{BB962C8B-B14F-4D97-AF65-F5344CB8AC3E}">
        <p14:creationId xmlns:p14="http://schemas.microsoft.com/office/powerpoint/2010/main" val="3660948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3229BB24-0F4B-DB4D-B16D-858DF7368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5" y="-270483"/>
            <a:ext cx="10515600" cy="1325563"/>
          </a:xfrm>
        </p:spPr>
        <p:txBody>
          <a:bodyPr/>
          <a:lstStyle/>
          <a:p>
            <a:r>
              <a:rPr lang="en-US" dirty="0"/>
              <a:t>P342 – SRSF2 mutant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AAE37E-0465-C941-B487-F33BF99C8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544" y="152400"/>
            <a:ext cx="4991100" cy="6553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B431BE-6B1F-ED44-81C5-3584C6FADD3C}"/>
              </a:ext>
            </a:extLst>
          </p:cNvPr>
          <p:cNvSpPr txBox="1"/>
          <p:nvPr/>
        </p:nvSpPr>
        <p:spPr>
          <a:xfrm>
            <a:off x="614329" y="1055080"/>
            <a:ext cx="64062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we know is true (validated by DNA-</a:t>
            </a:r>
            <a:r>
              <a:rPr lang="en-US" sz="2400" dirty="0" err="1"/>
              <a:t>seq</a:t>
            </a:r>
            <a:r>
              <a:rPr lang="en-US" sz="2400" dirty="0"/>
              <a:t> of single cell derived colonies):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SRSF2 + EAPP mutations came before CEBPA and KLF7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CEBPA and KLF7 mutations (green arrows) belong to distinct clones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we think is true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The MITOP342 5492T&gt;C mutation (red arrow) is a distinct clone from SRSF2 – because it is specific to T-cells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The clone carrying the SRSF2 mutation should not or very rarely produce T cells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5B0AA76-408A-BC45-BF11-81B2C7FA4B23}"/>
              </a:ext>
            </a:extLst>
          </p:cNvPr>
          <p:cNvCxnSpPr/>
          <p:nvPr/>
        </p:nvCxnSpPr>
        <p:spPr>
          <a:xfrm flipH="1">
            <a:off x="10767848" y="2270234"/>
            <a:ext cx="331076" cy="1734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F31640F-EAD2-1241-B548-3690350D0127}"/>
              </a:ext>
            </a:extLst>
          </p:cNvPr>
          <p:cNvCxnSpPr>
            <a:cxnSpLocks/>
          </p:cNvCxnSpPr>
          <p:nvPr/>
        </p:nvCxnSpPr>
        <p:spPr>
          <a:xfrm>
            <a:off x="7299434" y="4997669"/>
            <a:ext cx="283779" cy="189186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42F34D7-4737-E746-87A8-104E35EA25FE}"/>
              </a:ext>
            </a:extLst>
          </p:cNvPr>
          <p:cNvCxnSpPr>
            <a:cxnSpLocks/>
          </p:cNvCxnSpPr>
          <p:nvPr/>
        </p:nvCxnSpPr>
        <p:spPr>
          <a:xfrm flipH="1">
            <a:off x="10026868" y="4887310"/>
            <a:ext cx="331077" cy="22071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5868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65872D7-780F-7648-B127-05EB48745F0F}"/>
              </a:ext>
            </a:extLst>
          </p:cNvPr>
          <p:cNvSpPr txBox="1"/>
          <p:nvPr/>
        </p:nvSpPr>
        <p:spPr>
          <a:xfrm>
            <a:off x="858160" y="6026130"/>
            <a:ext cx="5481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NPM1 is a </a:t>
            </a:r>
            <a:r>
              <a:rPr lang="en-US" b="1" dirty="0" err="1"/>
              <a:t>subclone</a:t>
            </a:r>
            <a:r>
              <a:rPr lang="en-US" b="1" dirty="0"/>
              <a:t> of the myelopoietic clone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BBAA43A-482B-834A-8BC0-93ECB0813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5" y="-270483"/>
            <a:ext cx="10515600" cy="1325563"/>
          </a:xfrm>
        </p:spPr>
        <p:txBody>
          <a:bodyPr/>
          <a:lstStyle/>
          <a:p>
            <a:r>
              <a:rPr lang="en-US" dirty="0"/>
              <a:t>Patient HRK – NPM1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917728-9F10-3E43-865C-4B89B62BDB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492"/>
          <a:stretch/>
        </p:blipFill>
        <p:spPr>
          <a:xfrm>
            <a:off x="708070" y="792327"/>
            <a:ext cx="4991461" cy="58375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EDE9C99-12A9-7E48-98F7-5A7937BF8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744" y="210345"/>
            <a:ext cx="4691888" cy="641949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FF689BB-5328-8D42-941B-E9ACC86C66E7}"/>
              </a:ext>
            </a:extLst>
          </p:cNvPr>
          <p:cNvSpPr txBox="1"/>
          <p:nvPr/>
        </p:nvSpPr>
        <p:spPr>
          <a:xfrm>
            <a:off x="5747187" y="792327"/>
            <a:ext cx="1563900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4400" b="1" dirty="0">
                <a:ln>
                  <a:solidFill>
                    <a:schemeClr val="tx1"/>
                  </a:solidFill>
                </a:ln>
                <a:solidFill>
                  <a:srgbClr val="D63026"/>
                </a:solidFill>
              </a:rPr>
              <a:t>⦁</a:t>
            </a:r>
            <a:r>
              <a:rPr lang="en-US" sz="4400" b="1" dirty="0">
                <a:solidFill>
                  <a:srgbClr val="D63026"/>
                </a:solidFill>
              </a:rPr>
              <a:t> </a:t>
            </a:r>
            <a:r>
              <a:rPr lang="en-US" sz="2800" b="1" baseline="30000" dirty="0"/>
              <a:t>Mutant</a:t>
            </a:r>
          </a:p>
          <a:p>
            <a:r>
              <a:rPr lang="en-US" sz="4400" b="1" dirty="0">
                <a:ln>
                  <a:solidFill>
                    <a:schemeClr val="tx1"/>
                  </a:solidFill>
                </a:ln>
                <a:solidFill>
                  <a:srgbClr val="4575B4"/>
                </a:solidFill>
              </a:rPr>
              <a:t>⦁</a:t>
            </a:r>
            <a:r>
              <a:rPr lang="en-US" sz="4400" b="1" dirty="0">
                <a:solidFill>
                  <a:srgbClr val="0F248A"/>
                </a:solidFill>
              </a:rPr>
              <a:t> </a:t>
            </a:r>
            <a:r>
              <a:rPr lang="en-US" sz="2800" b="1" baseline="30000" dirty="0"/>
              <a:t>Reference</a:t>
            </a:r>
          </a:p>
          <a:p>
            <a:r>
              <a:rPr lang="en-US" sz="4400" b="1" dirty="0">
                <a:ln>
                  <a:solidFill>
                    <a:schemeClr val="tx1"/>
                  </a:solidFill>
                </a:ln>
                <a:solidFill>
                  <a:srgbClr val="FDFEBE"/>
                </a:solidFill>
              </a:rPr>
              <a:t>⦁</a:t>
            </a:r>
            <a:r>
              <a:rPr lang="en-US" sz="4400" b="1" dirty="0">
                <a:solidFill>
                  <a:srgbClr val="BEBEBE"/>
                </a:solidFill>
              </a:rPr>
              <a:t> </a:t>
            </a:r>
            <a:r>
              <a:rPr lang="en-US" sz="2800" b="1" baseline="30000" dirty="0"/>
              <a:t>Dropout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926CE1-4A5F-DC4D-A8EC-8D7318C1ECD8}"/>
              </a:ext>
            </a:extLst>
          </p:cNvPr>
          <p:cNvSpPr txBox="1"/>
          <p:nvPr/>
        </p:nvSpPr>
        <p:spPr>
          <a:xfrm>
            <a:off x="6316525" y="4793995"/>
            <a:ext cx="1347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NPM1</a:t>
            </a:r>
          </a:p>
          <a:p>
            <a:r>
              <a:rPr lang="en-US" dirty="0"/>
              <a:t>mutation</a:t>
            </a:r>
            <a:r>
              <a:rPr lang="en-US" b="1" dirty="0"/>
              <a:t>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68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1BBAA43A-482B-834A-8BC0-93ECB0813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5" y="-270483"/>
            <a:ext cx="10515600" cy="1325563"/>
          </a:xfrm>
        </p:spPr>
        <p:txBody>
          <a:bodyPr/>
          <a:lstStyle/>
          <a:p>
            <a:r>
              <a:rPr lang="en-US" dirty="0"/>
              <a:t>Patient HRK – NPM1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EDE9C99-12A9-7E48-98F7-5A7937BF8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744" y="210345"/>
            <a:ext cx="4691888" cy="64194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926CE1-4A5F-DC4D-A8EC-8D7318C1ECD8}"/>
              </a:ext>
            </a:extLst>
          </p:cNvPr>
          <p:cNvSpPr txBox="1"/>
          <p:nvPr/>
        </p:nvSpPr>
        <p:spPr>
          <a:xfrm>
            <a:off x="6316525" y="4793995"/>
            <a:ext cx="1347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NPM1</a:t>
            </a:r>
          </a:p>
          <a:p>
            <a:r>
              <a:rPr lang="en-US" dirty="0"/>
              <a:t>mutation</a:t>
            </a:r>
            <a:r>
              <a:rPr lang="en-US" b="1" dirty="0"/>
              <a:t>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B904A4-5342-6F43-BE2B-FB24E65F5049}"/>
              </a:ext>
            </a:extLst>
          </p:cNvPr>
          <p:cNvSpPr txBox="1"/>
          <p:nvPr/>
        </p:nvSpPr>
        <p:spPr>
          <a:xfrm>
            <a:off x="614329" y="1055080"/>
            <a:ext cx="64062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we think is true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The DNMT3A mutation most likely occurred before the NPM1 mutation, but this effect may be impossible to see in the data.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 do think that there are NPM1 wild type cells in the clone of the left arm. Possibly the NPM1 mutation is not present in cells of type ‘MEP’ and ‘HSC’.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 cells should mostly derive from the clone of the </a:t>
            </a:r>
            <a:r>
              <a:rPr lang="en-US" sz="2400"/>
              <a:t>right arm</a:t>
            </a:r>
            <a:endParaRPr lang="en-US" sz="2400" dirty="0"/>
          </a:p>
          <a:p>
            <a:pPr lvl="1"/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47017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210</Words>
  <Application>Microsoft Macintosh PowerPoint</Application>
  <PresentationFormat>Widescreen</PresentationFormat>
  <Paragraphs>29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Wingdings</vt:lpstr>
      <vt:lpstr>Office Theme</vt:lpstr>
      <vt:lpstr>Patient P342 – SRSF2 mutant</vt:lpstr>
      <vt:lpstr>P342 – SRSF2 mutant</vt:lpstr>
      <vt:lpstr>Patient HRK – NPM1</vt:lpstr>
      <vt:lpstr>Patient HRK – NPM1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P342 – SRSF2 mutant</dc:title>
  <dc:creator>Lars Velten</dc:creator>
  <cp:lastModifiedBy>Lars Velten</cp:lastModifiedBy>
  <cp:revision>3</cp:revision>
  <dcterms:created xsi:type="dcterms:W3CDTF">2020-01-08T08:18:04Z</dcterms:created>
  <dcterms:modified xsi:type="dcterms:W3CDTF">2020-01-08T08:45:41Z</dcterms:modified>
</cp:coreProperties>
</file>

<file path=docProps/thumbnail.jpeg>
</file>